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65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58A378-B34A-27B1-2F36-5D450B4C7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ADE5E2-1C9A-D5AD-42CE-226849698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21BAB9-4C77-1F6A-544C-8BE01E75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E1CD5F-50F0-89BB-2F2D-B1CBD6A2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A1552F-F6B2-E423-7210-8C6D37D8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81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80076-EEDC-1D50-A5F7-CBFC4BA3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877A96-7AE2-C15D-BB67-68040E211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D43AF8-F54E-D121-FAFA-9508D571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847C3F-1650-7679-76BB-7202974A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B8ED1B-E362-A9E5-9618-E27514CB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84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E5ED372-FF2A-56CD-5650-E4858C6B6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362DAB2-E016-21C3-3CE8-AA8C7DCC0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FF4810-192C-548B-00CB-322AFBE8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D0A294-8411-39B5-606C-5B6AF1DE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CF2255-B6EC-223D-2148-92696A90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33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BD07D-F162-4851-3963-B4E4921D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C7BF97-C55E-3D76-9656-F41D4A327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76216B-2915-0F9F-A40B-1FDA1572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3AFDCF-5F5C-CCA1-EEA8-2E2ACA1A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0FC8B3-BE65-0B44-E63F-534B1524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9104E9-E88C-E5C2-09AE-BDA85F36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4F9A010-C17F-238A-B652-84BD4256B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10552C-2B71-D65D-2C69-C1D519BD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CEAD93-4C6D-4831-8F53-C994032E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848516-7280-5C7F-2045-2F124341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8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5CC12B-2DF9-B382-20CA-0BEB4EAC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DD9D14-ECEF-81DD-65AB-C61D509FE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117660-CC1B-A4FF-ADC6-49495757B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32A8F2B-1A94-7533-BDE5-E55ABB67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620502-0D59-9B6B-54F1-0A63ABB8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4F3F6F-3147-8126-14A3-3CDB4EF2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4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AAE8D-C453-ED0D-FDC5-88EB32FA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9BC4F2-F158-0395-E534-1953F0021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284C29F-C975-EAAA-178C-AC9F045FB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ABFDC87-F20A-6B05-344F-168ABA32D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7D1D67-15D9-96AA-B3F9-B758AA4B4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596BF6F-EB16-7FDE-DB39-93D183AE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D5543B3-7366-8D0E-B30B-A564D4C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E81CE73-DF61-C545-60A3-BFAE4762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42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6775BA-6688-B28D-B7E7-8E4CEDAF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86681B6-6F8F-FB3A-6F69-FBF19073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92F1F6A-A495-0B74-4283-0697160F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F5DB9BD-E536-F5D4-45F4-956AFFDB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35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B9D217-26DB-4E59-B26D-3A1F5A01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3FF2F66-6E14-5ADF-6C3C-EAD84F4E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D7C3513-9D6C-4EB2-0552-3FB36F44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4BC847-CC84-F6E6-A3E0-AB7EBF94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008352-DEF7-14F0-B6F8-D551969BF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09D9C9-7EF4-C40F-8B5A-1CE4BC553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D84AFCB-8D0B-CF63-AD37-08B24140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005CBCE-A047-CACF-0446-9A9504DB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949871-52B8-897F-1104-A1B86BCE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24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CD6D98-1A03-2E97-3B44-EB0F440C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6051C8B-D9BB-0107-6507-CDDA3FCCC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8E9F0AC-C786-4F19-DD1F-3E95A0F47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5FF37CA-F6AA-3A3C-B725-E436258E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4CF3ECE-C29E-8C8D-30B9-5A9627E6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32C0EA-156C-0872-CB85-6EA883D0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13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BD184F-DE81-91B4-6634-CA3AFB75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4975D4-8E81-A477-64CB-C495ED590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CBA7DC-F9AA-443B-58C5-86EB9B5AC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07D23C-B802-4EB3-8F19-7F3D9567915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81D93F-B91C-5549-1BF6-A73063598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D2C628-DA67-B675-B7CB-4AB3A38D7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C705D1-3C54-48D1-8750-C4D5474F58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3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8878" y="332421"/>
            <a:ext cx="10909640" cy="8557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dirty="0"/>
              <a:t>問卷結果分析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638878" y="1298024"/>
            <a:ext cx="10909643" cy="552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/>
              <a:t>永續議題</a:t>
            </a:r>
            <a:r>
              <a:rPr lang="zh-TW" altLang="en-US" sz="2400" b="1" dirty="0">
                <a:solidFill>
                  <a:srgbClr val="0000FF"/>
                </a:solidFill>
              </a:rPr>
              <a:t>負面衝擊</a:t>
            </a:r>
            <a:r>
              <a:rPr lang="zh-TW" altLang="en-US" sz="2400" b="1" dirty="0"/>
              <a:t>矩陣圖</a:t>
            </a:r>
            <a:endParaRPr lang="en-US" altLang="zh-TW" sz="2400" dirty="0"/>
          </a:p>
        </p:txBody>
      </p:sp>
      <p:sp>
        <p:nvSpPr>
          <p:cNvPr id="308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8285" y="2042628"/>
            <a:ext cx="3410286" cy="456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3698" y="2100979"/>
            <a:ext cx="5337931" cy="437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775521" y="3501008"/>
            <a:ext cx="384721" cy="10081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1300" b="1"/>
              <a:t>發生可能性</a:t>
            </a:r>
          </a:p>
        </p:txBody>
      </p:sp>
    </p:spTree>
    <p:extLst>
      <p:ext uri="{BB962C8B-B14F-4D97-AF65-F5344CB8AC3E}">
        <p14:creationId xmlns:p14="http://schemas.microsoft.com/office/powerpoint/2010/main" val="121049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8881" y="36576"/>
            <a:ext cx="10909640" cy="113135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dirty="0"/>
              <a:t>問卷結果分析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747738" y="1316312"/>
            <a:ext cx="10909643" cy="552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/>
              <a:t>永續議題</a:t>
            </a:r>
            <a:r>
              <a:rPr lang="zh-TW" altLang="en-US" sz="2400" b="1" dirty="0">
                <a:solidFill>
                  <a:srgbClr val="0000FF"/>
                </a:solidFill>
              </a:rPr>
              <a:t>正面衝擊</a:t>
            </a:r>
            <a:r>
              <a:rPr lang="zh-TW" altLang="en-US" sz="2400" b="1" dirty="0"/>
              <a:t>矩陣圖初稿</a:t>
            </a:r>
            <a:endParaRPr lang="en-US" altLang="zh-TW" sz="2400" dirty="0"/>
          </a:p>
        </p:txBody>
      </p:sp>
      <p:sp>
        <p:nvSpPr>
          <p:cNvPr id="5129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857" y="2007886"/>
            <a:ext cx="3395026" cy="440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3357" y="2277708"/>
            <a:ext cx="5824024" cy="420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77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014" y="794657"/>
            <a:ext cx="4177243" cy="560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59354" y="457201"/>
            <a:ext cx="5337270" cy="18359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問卷對象及</a:t>
            </a:r>
            <a:br>
              <a:rPr lang="en-US" altLang="zh-TW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zh-TW" alt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永續面向</a:t>
            </a:r>
          </a:p>
        </p:txBody>
      </p:sp>
      <p:sp>
        <p:nvSpPr>
          <p:cNvPr id="1035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353" y="2560829"/>
            <a:ext cx="5029200" cy="18288"/>
          </a:xfrm>
          <a:custGeom>
            <a:avLst/>
            <a:gdLst>
              <a:gd name="connsiteX0" fmla="*/ 0 w 5029200"/>
              <a:gd name="connsiteY0" fmla="*/ 0 h 18288"/>
              <a:gd name="connsiteX1" fmla="*/ 528066 w 5029200"/>
              <a:gd name="connsiteY1" fmla="*/ 0 h 18288"/>
              <a:gd name="connsiteX2" fmla="*/ 1207008 w 5029200"/>
              <a:gd name="connsiteY2" fmla="*/ 0 h 18288"/>
              <a:gd name="connsiteX3" fmla="*/ 1785366 w 5029200"/>
              <a:gd name="connsiteY3" fmla="*/ 0 h 18288"/>
              <a:gd name="connsiteX4" fmla="*/ 2313432 w 5029200"/>
              <a:gd name="connsiteY4" fmla="*/ 0 h 18288"/>
              <a:gd name="connsiteX5" fmla="*/ 2992374 w 5029200"/>
              <a:gd name="connsiteY5" fmla="*/ 0 h 18288"/>
              <a:gd name="connsiteX6" fmla="*/ 3621024 w 5029200"/>
              <a:gd name="connsiteY6" fmla="*/ 0 h 18288"/>
              <a:gd name="connsiteX7" fmla="*/ 4249674 w 5029200"/>
              <a:gd name="connsiteY7" fmla="*/ 0 h 18288"/>
              <a:gd name="connsiteX8" fmla="*/ 5029200 w 5029200"/>
              <a:gd name="connsiteY8" fmla="*/ 0 h 18288"/>
              <a:gd name="connsiteX9" fmla="*/ 5029200 w 5029200"/>
              <a:gd name="connsiteY9" fmla="*/ 18288 h 18288"/>
              <a:gd name="connsiteX10" fmla="*/ 4501134 w 5029200"/>
              <a:gd name="connsiteY10" fmla="*/ 18288 h 18288"/>
              <a:gd name="connsiteX11" fmla="*/ 4023360 w 5029200"/>
              <a:gd name="connsiteY11" fmla="*/ 18288 h 18288"/>
              <a:gd name="connsiteX12" fmla="*/ 3344418 w 5029200"/>
              <a:gd name="connsiteY12" fmla="*/ 18288 h 18288"/>
              <a:gd name="connsiteX13" fmla="*/ 2816352 w 5029200"/>
              <a:gd name="connsiteY13" fmla="*/ 18288 h 18288"/>
              <a:gd name="connsiteX14" fmla="*/ 2137410 w 5029200"/>
              <a:gd name="connsiteY14" fmla="*/ 18288 h 18288"/>
              <a:gd name="connsiteX15" fmla="*/ 1408176 w 5029200"/>
              <a:gd name="connsiteY15" fmla="*/ 18288 h 18288"/>
              <a:gd name="connsiteX16" fmla="*/ 829818 w 5029200"/>
              <a:gd name="connsiteY16" fmla="*/ 18288 h 18288"/>
              <a:gd name="connsiteX17" fmla="*/ 0 w 5029200"/>
              <a:gd name="connsiteY17" fmla="*/ 18288 h 18288"/>
              <a:gd name="connsiteX18" fmla="*/ 0 w 5029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29200" h="18288" fill="none" extrusionOk="0">
                <a:moveTo>
                  <a:pt x="0" y="0"/>
                </a:moveTo>
                <a:cubicBezTo>
                  <a:pt x="142937" y="1696"/>
                  <a:pt x="371859" y="12840"/>
                  <a:pt x="528066" y="0"/>
                </a:cubicBezTo>
                <a:cubicBezTo>
                  <a:pt x="684273" y="-12840"/>
                  <a:pt x="928949" y="-5725"/>
                  <a:pt x="1207008" y="0"/>
                </a:cubicBezTo>
                <a:cubicBezTo>
                  <a:pt x="1485067" y="5725"/>
                  <a:pt x="1562886" y="-21331"/>
                  <a:pt x="1785366" y="0"/>
                </a:cubicBezTo>
                <a:cubicBezTo>
                  <a:pt x="2007846" y="21331"/>
                  <a:pt x="2056226" y="25221"/>
                  <a:pt x="2313432" y="0"/>
                </a:cubicBezTo>
                <a:cubicBezTo>
                  <a:pt x="2570638" y="-25221"/>
                  <a:pt x="2732455" y="16294"/>
                  <a:pt x="2992374" y="0"/>
                </a:cubicBezTo>
                <a:cubicBezTo>
                  <a:pt x="3252293" y="-16294"/>
                  <a:pt x="3319267" y="-29774"/>
                  <a:pt x="3621024" y="0"/>
                </a:cubicBezTo>
                <a:cubicBezTo>
                  <a:pt x="3922781" y="29774"/>
                  <a:pt x="3998107" y="-1004"/>
                  <a:pt x="4249674" y="0"/>
                </a:cubicBezTo>
                <a:cubicBezTo>
                  <a:pt x="4501241" y="1004"/>
                  <a:pt x="4792523" y="-4510"/>
                  <a:pt x="5029200" y="0"/>
                </a:cubicBezTo>
                <a:cubicBezTo>
                  <a:pt x="5029730" y="6954"/>
                  <a:pt x="5029934" y="12839"/>
                  <a:pt x="5029200" y="18288"/>
                </a:cubicBezTo>
                <a:cubicBezTo>
                  <a:pt x="4805432" y="23154"/>
                  <a:pt x="4715801" y="17034"/>
                  <a:pt x="4501134" y="18288"/>
                </a:cubicBezTo>
                <a:cubicBezTo>
                  <a:pt x="4286467" y="19542"/>
                  <a:pt x="4193719" y="41701"/>
                  <a:pt x="4023360" y="18288"/>
                </a:cubicBezTo>
                <a:cubicBezTo>
                  <a:pt x="3853001" y="-5125"/>
                  <a:pt x="3676466" y="16909"/>
                  <a:pt x="3344418" y="18288"/>
                </a:cubicBezTo>
                <a:cubicBezTo>
                  <a:pt x="3012370" y="19667"/>
                  <a:pt x="2945824" y="14410"/>
                  <a:pt x="2816352" y="18288"/>
                </a:cubicBezTo>
                <a:cubicBezTo>
                  <a:pt x="2686880" y="22166"/>
                  <a:pt x="2438351" y="13507"/>
                  <a:pt x="2137410" y="18288"/>
                </a:cubicBezTo>
                <a:cubicBezTo>
                  <a:pt x="1836469" y="23069"/>
                  <a:pt x="1581391" y="46111"/>
                  <a:pt x="1408176" y="18288"/>
                </a:cubicBezTo>
                <a:cubicBezTo>
                  <a:pt x="1234961" y="-9535"/>
                  <a:pt x="1040489" y="-7495"/>
                  <a:pt x="829818" y="18288"/>
                </a:cubicBezTo>
                <a:cubicBezTo>
                  <a:pt x="619147" y="44071"/>
                  <a:pt x="238626" y="3756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029200" h="18288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907099" y="-19195"/>
                  <a:pt x="1056132" y="0"/>
                </a:cubicBezTo>
                <a:cubicBezTo>
                  <a:pt x="1205165" y="19195"/>
                  <a:pt x="1612834" y="-24928"/>
                  <a:pt x="1785366" y="0"/>
                </a:cubicBezTo>
                <a:cubicBezTo>
                  <a:pt x="1957898" y="24928"/>
                  <a:pt x="2149044" y="19108"/>
                  <a:pt x="2363724" y="0"/>
                </a:cubicBezTo>
                <a:cubicBezTo>
                  <a:pt x="2578404" y="-19108"/>
                  <a:pt x="2759981" y="-21788"/>
                  <a:pt x="2942082" y="0"/>
                </a:cubicBezTo>
                <a:cubicBezTo>
                  <a:pt x="3124183" y="21788"/>
                  <a:pt x="3482217" y="8836"/>
                  <a:pt x="3671316" y="0"/>
                </a:cubicBezTo>
                <a:cubicBezTo>
                  <a:pt x="3860415" y="-8836"/>
                  <a:pt x="4058665" y="-25048"/>
                  <a:pt x="4199382" y="0"/>
                </a:cubicBezTo>
                <a:cubicBezTo>
                  <a:pt x="4340099" y="25048"/>
                  <a:pt x="4735096" y="-22088"/>
                  <a:pt x="5029200" y="0"/>
                </a:cubicBezTo>
                <a:cubicBezTo>
                  <a:pt x="5028517" y="5414"/>
                  <a:pt x="5028480" y="12510"/>
                  <a:pt x="5029200" y="18288"/>
                </a:cubicBezTo>
                <a:cubicBezTo>
                  <a:pt x="4891577" y="31493"/>
                  <a:pt x="4684146" y="-2509"/>
                  <a:pt x="4501134" y="18288"/>
                </a:cubicBezTo>
                <a:cubicBezTo>
                  <a:pt x="4318122" y="39085"/>
                  <a:pt x="4030703" y="3672"/>
                  <a:pt x="3872484" y="18288"/>
                </a:cubicBezTo>
                <a:cubicBezTo>
                  <a:pt x="3714265" y="32905"/>
                  <a:pt x="3546134" y="7501"/>
                  <a:pt x="3294126" y="18288"/>
                </a:cubicBezTo>
                <a:cubicBezTo>
                  <a:pt x="3042118" y="29075"/>
                  <a:pt x="2912116" y="11153"/>
                  <a:pt x="2564892" y="18288"/>
                </a:cubicBezTo>
                <a:cubicBezTo>
                  <a:pt x="2217668" y="25423"/>
                  <a:pt x="2095118" y="11659"/>
                  <a:pt x="1835658" y="18288"/>
                </a:cubicBezTo>
                <a:cubicBezTo>
                  <a:pt x="1576198" y="24917"/>
                  <a:pt x="1500897" y="19889"/>
                  <a:pt x="1307592" y="18288"/>
                </a:cubicBezTo>
                <a:cubicBezTo>
                  <a:pt x="1114287" y="16687"/>
                  <a:pt x="961527" y="47453"/>
                  <a:pt x="678942" y="18288"/>
                </a:cubicBezTo>
                <a:cubicBezTo>
                  <a:pt x="396357" y="-10877"/>
                  <a:pt x="271066" y="23005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759354" y="2798064"/>
            <a:ext cx="5461095" cy="34176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rgbClr val="FFFFFF"/>
                </a:solidFill>
              </a:rPr>
              <a:t>問卷對象</a:t>
            </a:r>
            <a:r>
              <a:rPr lang="en-US" altLang="zh-TW" sz="1600" dirty="0">
                <a:solidFill>
                  <a:srgbClr val="FFFFFF"/>
                </a:solidFill>
              </a:rPr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1. </a:t>
            </a:r>
            <a:r>
              <a:rPr lang="zh-TW" altLang="en-US" sz="1600" dirty="0">
                <a:solidFill>
                  <a:srgbClr val="FFFFFF"/>
                </a:solidFill>
              </a:rPr>
              <a:t>內部關係人</a:t>
            </a:r>
            <a:r>
              <a:rPr lang="en-US" altLang="zh-TW" sz="1600" dirty="0">
                <a:solidFill>
                  <a:srgbClr val="FFFFFF"/>
                </a:solidFill>
              </a:rPr>
              <a:t>: </a:t>
            </a:r>
            <a:r>
              <a:rPr lang="zh-TW" altLang="en-US" sz="1600" dirty="0">
                <a:solidFill>
                  <a:srgbClr val="FFFFFF"/>
                </a:solidFill>
              </a:rPr>
              <a:t>經理級以上幹部</a:t>
            </a:r>
            <a:r>
              <a:rPr lang="en-US" altLang="zh-TW" sz="1600" dirty="0">
                <a:solidFill>
                  <a:srgbClr val="FFFFFF"/>
                </a:solidFill>
              </a:rPr>
              <a:t>(29)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2. </a:t>
            </a:r>
            <a:r>
              <a:rPr lang="zh-TW" altLang="en-US" sz="1600" dirty="0">
                <a:solidFill>
                  <a:srgbClr val="FFFFFF"/>
                </a:solidFill>
              </a:rPr>
              <a:t>外部關係人</a:t>
            </a:r>
            <a:r>
              <a:rPr lang="en-US" altLang="zh-TW" sz="1600" dirty="0">
                <a:solidFill>
                  <a:srgbClr val="FFFFFF"/>
                </a:solidFill>
              </a:rPr>
              <a:t>: </a:t>
            </a:r>
            <a:r>
              <a:rPr lang="zh-TW" altLang="en-US" sz="1600" dirty="0">
                <a:solidFill>
                  <a:srgbClr val="FFFFFF"/>
                </a:solidFill>
              </a:rPr>
              <a:t>客戶</a:t>
            </a:r>
            <a:r>
              <a:rPr lang="en-US" altLang="zh-TW" sz="1600" dirty="0">
                <a:solidFill>
                  <a:srgbClr val="FFFFFF"/>
                </a:solidFill>
              </a:rPr>
              <a:t>(4)</a:t>
            </a:r>
            <a:r>
              <a:rPr lang="zh-TW" altLang="en-US" sz="1600" dirty="0">
                <a:solidFill>
                  <a:srgbClr val="FFFFFF"/>
                </a:solidFill>
              </a:rPr>
              <a:t>、供應商</a:t>
            </a:r>
            <a:r>
              <a:rPr lang="en-US" altLang="zh-TW" sz="1600" dirty="0">
                <a:solidFill>
                  <a:srgbClr val="FFFFFF"/>
                </a:solidFill>
              </a:rPr>
              <a:t>(8)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1600" b="1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rgbClr val="FFFFFF"/>
                </a:solidFill>
              </a:rPr>
              <a:t>問卷題目來源</a:t>
            </a:r>
            <a:r>
              <a:rPr lang="en-US" altLang="zh-TW" sz="1600" b="1" dirty="0">
                <a:solidFill>
                  <a:srgbClr val="FFFFFF"/>
                </a:solidFill>
              </a:rPr>
              <a:t>: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GRI</a:t>
            </a:r>
            <a:r>
              <a:rPr lang="zh-TW" altLang="en-US" sz="1600" dirty="0">
                <a:solidFill>
                  <a:srgbClr val="FFFFFF"/>
                </a:solidFill>
              </a:rPr>
              <a:t>、</a:t>
            </a:r>
            <a:r>
              <a:rPr lang="en-US" altLang="zh-TW" sz="1600" dirty="0">
                <a:solidFill>
                  <a:srgbClr val="FFFFFF"/>
                </a:solidFill>
              </a:rPr>
              <a:t>TCFD </a:t>
            </a:r>
            <a:r>
              <a:rPr lang="zh-TW" altLang="en-US" sz="1600" dirty="0">
                <a:solidFill>
                  <a:srgbClr val="FFFFFF"/>
                </a:solidFill>
              </a:rPr>
              <a:t>揭露建議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FFFF"/>
                </a:solidFill>
              </a:rPr>
              <a:t>考量企業</a:t>
            </a:r>
            <a:r>
              <a:rPr lang="en-US" altLang="zh-TW" sz="1600" dirty="0">
                <a:solidFill>
                  <a:srgbClr val="FFFFFF"/>
                </a:solidFill>
              </a:rPr>
              <a:t>/</a:t>
            </a:r>
            <a:r>
              <a:rPr lang="zh-TW" altLang="en-US" sz="1600" dirty="0">
                <a:solidFill>
                  <a:srgbClr val="FFFFFF"/>
                </a:solidFill>
              </a:rPr>
              <a:t>產業現況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FFFF"/>
                </a:solidFill>
              </a:rPr>
              <a:t>目前企業永續趨勢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rgbClr val="FFFFFF"/>
                </a:solidFill>
              </a:rPr>
              <a:t>問卷題目永續面向</a:t>
            </a:r>
            <a:r>
              <a:rPr lang="en-US" altLang="zh-TW" sz="1600" dirty="0">
                <a:solidFill>
                  <a:srgbClr val="FFFFFF"/>
                </a:solidFill>
              </a:rPr>
              <a:t>: </a:t>
            </a:r>
            <a:r>
              <a:rPr lang="zh-TW" altLang="en-US" sz="1600" dirty="0">
                <a:solidFill>
                  <a:srgbClr val="FFFFFF"/>
                </a:solidFill>
              </a:rPr>
              <a:t>共 </a:t>
            </a:r>
            <a:r>
              <a:rPr lang="en-US" altLang="zh-TW" sz="1600" dirty="0">
                <a:solidFill>
                  <a:srgbClr val="FFFFFF"/>
                </a:solidFill>
              </a:rPr>
              <a:t>24 </a:t>
            </a:r>
            <a:r>
              <a:rPr lang="zh-TW" altLang="en-US" sz="1600" dirty="0">
                <a:solidFill>
                  <a:srgbClr val="FFFFFF"/>
                </a:solidFill>
              </a:rPr>
              <a:t>題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  </a:t>
            </a:r>
            <a:r>
              <a:rPr lang="zh-TW" altLang="en-US" sz="1600" dirty="0">
                <a:solidFill>
                  <a:srgbClr val="FFFFFF"/>
                </a:solidFill>
              </a:rPr>
              <a:t>環境面</a:t>
            </a:r>
            <a:r>
              <a:rPr lang="en-US" altLang="zh-TW" sz="1600" dirty="0">
                <a:solidFill>
                  <a:srgbClr val="FFFFFF"/>
                </a:solidFill>
              </a:rPr>
              <a:t>: 7 </a:t>
            </a:r>
            <a:r>
              <a:rPr lang="zh-TW" altLang="en-US" sz="1600" dirty="0">
                <a:solidFill>
                  <a:srgbClr val="FFFFFF"/>
                </a:solidFill>
              </a:rPr>
              <a:t>題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  </a:t>
            </a:r>
            <a:r>
              <a:rPr lang="zh-TW" altLang="en-US" sz="1600" dirty="0">
                <a:solidFill>
                  <a:srgbClr val="FFFFFF"/>
                </a:solidFill>
              </a:rPr>
              <a:t>社會面</a:t>
            </a:r>
            <a:r>
              <a:rPr lang="en-US" altLang="zh-TW" sz="1600" dirty="0">
                <a:solidFill>
                  <a:srgbClr val="FFFFFF"/>
                </a:solidFill>
              </a:rPr>
              <a:t>: 6 </a:t>
            </a:r>
            <a:r>
              <a:rPr lang="zh-TW" altLang="en-US" sz="1600" dirty="0">
                <a:solidFill>
                  <a:srgbClr val="FFFFFF"/>
                </a:solidFill>
              </a:rPr>
              <a:t>題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FFFF"/>
                </a:solidFill>
              </a:rPr>
              <a:t>  </a:t>
            </a:r>
            <a:r>
              <a:rPr lang="zh-TW" altLang="en-US" sz="1600" dirty="0">
                <a:solidFill>
                  <a:srgbClr val="FFFFFF"/>
                </a:solidFill>
              </a:rPr>
              <a:t>治理面</a:t>
            </a:r>
            <a:r>
              <a:rPr lang="en-US" altLang="zh-TW" sz="1600" dirty="0">
                <a:solidFill>
                  <a:srgbClr val="FFFFFF"/>
                </a:solidFill>
              </a:rPr>
              <a:t>: 11 </a:t>
            </a:r>
            <a:r>
              <a:rPr lang="zh-TW" altLang="en-US" sz="1600" dirty="0">
                <a:solidFill>
                  <a:srgbClr val="FFFFFF"/>
                </a:solidFill>
              </a:rPr>
              <a:t>題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FFFF"/>
                </a:solidFill>
              </a:rPr>
              <a:t>問卷回收 </a:t>
            </a:r>
            <a:r>
              <a:rPr lang="en-US" altLang="zh-TW" sz="1600" dirty="0">
                <a:solidFill>
                  <a:srgbClr val="FFFFFF"/>
                </a:solidFill>
              </a:rPr>
              <a:t>43 </a:t>
            </a:r>
            <a:r>
              <a:rPr lang="zh-TW" altLang="en-US" sz="1600" dirty="0">
                <a:solidFill>
                  <a:srgbClr val="FFFFFF"/>
                </a:solidFill>
              </a:rPr>
              <a:t>份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FFFF"/>
                </a:solidFill>
              </a:rPr>
              <a:t>無效問卷 </a:t>
            </a:r>
            <a:r>
              <a:rPr lang="en-US" altLang="zh-TW" sz="1600" dirty="0">
                <a:solidFill>
                  <a:srgbClr val="FFFFFF"/>
                </a:solidFill>
              </a:rPr>
              <a:t>2 </a:t>
            </a:r>
            <a:r>
              <a:rPr lang="zh-TW" altLang="en-US" sz="1600" dirty="0">
                <a:solidFill>
                  <a:srgbClr val="FFFFFF"/>
                </a:solidFill>
              </a:rPr>
              <a:t>份</a:t>
            </a:r>
            <a:endParaRPr lang="en-US" altLang="zh-TW" sz="16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FFFF"/>
                </a:solidFill>
              </a:rPr>
              <a:t>統計樣本 </a:t>
            </a:r>
            <a:r>
              <a:rPr lang="en-US" altLang="zh-TW" sz="1600" dirty="0">
                <a:solidFill>
                  <a:srgbClr val="FFFFFF"/>
                </a:solidFill>
              </a:rPr>
              <a:t>41 </a:t>
            </a:r>
            <a:r>
              <a:rPr lang="zh-TW" altLang="en-US" sz="1600" dirty="0">
                <a:solidFill>
                  <a:srgbClr val="FFFFFF"/>
                </a:solidFill>
              </a:rPr>
              <a:t>份 </a:t>
            </a:r>
          </a:p>
        </p:txBody>
      </p:sp>
    </p:spTree>
    <p:extLst>
      <p:ext uri="{BB962C8B-B14F-4D97-AF65-F5344CB8AC3E}">
        <p14:creationId xmlns:p14="http://schemas.microsoft.com/office/powerpoint/2010/main" val="12852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2" name="Rectangle 8198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Freeform: Shape 8200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052E9A2D-66ED-72C8-02CE-8A9040F1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390525"/>
            <a:ext cx="10909640" cy="1510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辨識正負衝擊永續議題</a:t>
            </a:r>
          </a:p>
        </p:txBody>
      </p:sp>
      <p:sp>
        <p:nvSpPr>
          <p:cNvPr id="8206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一張含有 文字, 螢幕擷取畫面, 字型, 數字 的圖片&#10;&#10;自動產生的描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430" y="3081960"/>
            <a:ext cx="11386456" cy="359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72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125</Words>
  <Application>Microsoft Office PowerPoint</Application>
  <PresentationFormat>寬螢幕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佈景主題</vt:lpstr>
      <vt:lpstr>問卷結果分析</vt:lpstr>
      <vt:lpstr>問卷結果分析</vt:lpstr>
      <vt:lpstr>問卷對象及 永續面向</vt:lpstr>
      <vt:lpstr>辨識正負衝擊永續議題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Kevweng</dc:creator>
  <cp:lastModifiedBy>Kevweng</cp:lastModifiedBy>
  <cp:revision>4</cp:revision>
  <dcterms:created xsi:type="dcterms:W3CDTF">2024-12-24T08:23:08Z</dcterms:created>
  <dcterms:modified xsi:type="dcterms:W3CDTF">2024-12-24T08:51:47Z</dcterms:modified>
</cp:coreProperties>
</file>