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4" r:id="rId3"/>
    <p:sldId id="270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C82BA-5FD0-48FC-96B2-CAEF89146C73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71CB8-C329-49AE-9F95-A2FED84770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5770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14ED17-7A8F-E5C0-F345-FD9ABF2D1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CBFF220-5F35-2BC7-47E2-8EA3EBCF19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9547036-5836-E81A-5DC5-E3FA1B949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6A0F-2964-47A0-BFD6-D55FC731925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F0C3F5D-6BF5-3752-F75A-DE245E4B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AD6B357-30F2-FD93-F552-C502D8E18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7594-6CA9-4373-9530-BA3C72B11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295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91E41F-5242-8B19-97CD-D76936FD7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D88C522-8934-DC04-A4E8-EEFFF1655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30821F2-1051-575E-CC71-F178A94F4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6A0F-2964-47A0-BFD6-D55FC731925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F0AB9D5-1C18-B655-3619-B96E40451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AB3BC07-D3FD-3522-C623-96EAEC357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7594-6CA9-4373-9530-BA3C72B11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160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F73355F-7AD5-2444-0E87-EC9AD70400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DF298F0-E99B-5686-6F35-AC742BD70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AA56C04-49CC-50EA-8E6E-E92C2ED61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6A0F-2964-47A0-BFD6-D55FC731925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54E1009-8DF7-DB1C-80BF-A05C097D6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AE42986-8FC2-3CE0-8BD7-E6A91F80B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7594-6CA9-4373-9530-BA3C72B11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56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6A6099-4F32-A5B6-7F32-E88C83083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1F474F9-2532-3ACD-9481-746BDF30C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9588E56-1DAE-F681-645A-18231455D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6A0F-2964-47A0-BFD6-D55FC731925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B29FA34-66F7-2AC2-8F72-A362DCBA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4DECBDB-E061-2915-8A67-17D343B70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7594-6CA9-4373-9530-BA3C72B11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830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CA9D25-B04E-233D-D589-C026167CF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3E7081F-6798-AA81-9DC4-390419124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8B0DC07-5ED9-FE67-2895-E9B950D24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6A0F-2964-47A0-BFD6-D55FC731925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FD6C867-C40A-5B17-DAF8-0ADECE16E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D3A99BB-8FB7-C8C5-AA97-65E99B62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7594-6CA9-4373-9530-BA3C72B11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57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208BA1-CFB3-81E2-BDC8-41AEAFB68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ABEBFF-6699-DCE3-99B8-DE07C029FE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FFADD7D-9002-7EAE-2DFE-A64CE0DFA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A4674B6-8104-A470-10DC-259781707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6A0F-2964-47A0-BFD6-D55FC731925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A5F62B9-593D-DFDF-732C-E493639B0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2DCF43B-0C80-749F-BBE2-4C58008BA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7594-6CA9-4373-9530-BA3C72B11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260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6FC328-DBD4-002D-547E-4A16E6A6F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D6CB167-532D-F780-FEDC-20F571548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99BF40E-4545-51BB-59B6-F1BA9BF0D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0CB72CB2-75AE-6C84-E02B-B53C1A0BA8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64693A6-9E9B-5B87-1FE0-49D58788EC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4E04BDA-2D35-D76C-95B8-A3267C310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6A0F-2964-47A0-BFD6-D55FC731925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995092B-52C5-0722-9D7F-77A402BE8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8B882C7-CE31-DFDD-84A2-3E23E99B5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7594-6CA9-4373-9530-BA3C72B11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006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C5FE3F-50E4-3B43-7C47-B38F71C96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8909FF0-D122-732B-1D64-098C7ADA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6A0F-2964-47A0-BFD6-D55FC731925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794A7F7-6124-415F-DAB4-BDB49D03E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37A2D20-9142-8A77-7507-C99D80785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7594-6CA9-4373-9530-BA3C72B11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161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6D4CA81-7DD8-5422-5717-00CEE612E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6A0F-2964-47A0-BFD6-D55FC731925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0174B75-322E-8448-B0DA-271CC7CAE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ECD2039-0CAF-CDFF-4414-677412C13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7594-6CA9-4373-9530-BA3C72B11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47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4EC38D-D223-9BAB-3B72-6562A522E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B9E0AA3-F1B0-0161-5FF9-4849832AB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A833BB9-86D8-5672-C3D4-4EFF55DC7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92039EE-8930-C798-C016-BC34580F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6A0F-2964-47A0-BFD6-D55FC731925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870620B-9961-B95C-AB5C-E06F8DB2B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C212A7C-1FE3-22E5-B3DC-4846E653F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7594-6CA9-4373-9530-BA3C72B11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323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9A5D3C-6DC6-2AE0-E1B1-4D14B044E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0A3AD26-6ECA-51B4-EF3D-E336F478C5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F71CAD0-5E02-D4D4-A2BA-92D7705C8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9EC5B60-E39C-182E-195B-897E491B9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96A0F-2964-47A0-BFD6-D55FC731925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257DC1D-851B-F43D-C24B-B5F2ED727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148C1F8-4813-8FEE-6667-DA7A830D6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7594-6CA9-4373-9530-BA3C72B11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283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6A4EAF0D-3B67-B2CA-2915-96D939126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1C6B81A-E914-287C-105A-EFB56B7CB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E2FC1E1-921D-4DB1-CD8C-06891DB5BB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796A0F-2964-47A0-BFD6-D55FC731925F}" type="datetimeFigureOut">
              <a:rPr lang="zh-TW" altLang="en-US" smtClean="0"/>
              <a:t>2024/12/24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43DEB9B-13A0-0351-FD1B-7158FC6E97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CCC7FE6-8073-5509-04E3-05761B593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D37594-6CA9-4373-9530-BA3C72B11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814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65" name="Rectangle 6150">
            <a:extLst>
              <a:ext uri="{FF2B5EF4-FFF2-40B4-BE49-F238E27FC236}">
                <a16:creationId xmlns:a16="http://schemas.microsoft.com/office/drawing/2014/main" id="{46187E64-7A77-4D13-A5F4-9AEC282BB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6" name="!!Arc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892818" y="1370171"/>
            <a:ext cx="508558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5100">
                <a:latin typeface="+mj-lt"/>
                <a:ea typeface="+mj-ea"/>
                <a:cs typeface="+mj-cs"/>
              </a:rPr>
              <a:t>取正負面衝擊程度的前</a:t>
            </a:r>
            <a:r>
              <a:rPr lang="en-US" altLang="zh-TW" sz="5100" b="1">
                <a:latin typeface="+mj-lt"/>
                <a:ea typeface="+mj-ea"/>
                <a:cs typeface="+mj-cs"/>
              </a:rPr>
              <a:t>6</a:t>
            </a:r>
            <a:r>
              <a:rPr lang="zh-TW" altLang="en-US" sz="5100" b="1">
                <a:latin typeface="+mj-lt"/>
                <a:ea typeface="+mj-ea"/>
                <a:cs typeface="+mj-cs"/>
              </a:rPr>
              <a:t>項之主題為重大主題</a:t>
            </a:r>
            <a:endParaRPr lang="en-US" altLang="zh-TW" sz="5100">
              <a:latin typeface="+mj-lt"/>
              <a:ea typeface="+mj-ea"/>
              <a:cs typeface="+mj-cs"/>
            </a:endParaRPr>
          </a:p>
        </p:txBody>
      </p:sp>
      <p:sp>
        <p:nvSpPr>
          <p:cNvPr id="6167" name="!!Oval">
            <a:extLst>
              <a:ext uri="{FF2B5EF4-FFF2-40B4-BE49-F238E27FC236}">
                <a16:creationId xmlns:a16="http://schemas.microsoft.com/office/drawing/2014/main" id="{CF8AD9F3-9AF6-494F-83A3-2F6775639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9802" y="832686"/>
            <a:ext cx="1104943" cy="107496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6" r="42373" b="-1"/>
          <a:stretch/>
        </p:blipFill>
        <p:spPr bwMode="auto">
          <a:xfrm>
            <a:off x="6259747" y="1013209"/>
            <a:ext cx="5194998" cy="5194998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68" name="!!Rectangle">
            <a:extLst>
              <a:ext uri="{FF2B5EF4-FFF2-40B4-BE49-F238E27FC236}">
                <a16:creationId xmlns:a16="http://schemas.microsoft.com/office/drawing/2014/main" id="{0DA5DB8B-7E5C-4ABC-8069-A9A8806F3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806" y="4790720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7937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5" name="Rectangle 7174">
            <a:extLst>
              <a:ext uri="{FF2B5EF4-FFF2-40B4-BE49-F238E27FC236}">
                <a16:creationId xmlns:a16="http://schemas.microsoft.com/office/drawing/2014/main" id="{2215C6C6-E45C-4179-9FC1-E8A4C1D47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77" name="Group 7176">
            <a:extLst>
              <a:ext uri="{FF2B5EF4-FFF2-40B4-BE49-F238E27FC236}">
                <a16:creationId xmlns:a16="http://schemas.microsoft.com/office/drawing/2014/main" id="{5FE9FE4C-C9E0-4C54-8010-EA9D29CD4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1564726" y="1890469"/>
            <a:ext cx="5860051" cy="2079143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7178" name="Rectangle 7177">
              <a:extLst>
                <a:ext uri="{FF2B5EF4-FFF2-40B4-BE49-F238E27FC236}">
                  <a16:creationId xmlns:a16="http://schemas.microsoft.com/office/drawing/2014/main" id="{56FAD6EF-0374-46BD-901E-E901DCA01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9" name="Rectangle 7178">
              <a:extLst>
                <a:ext uri="{FF2B5EF4-FFF2-40B4-BE49-F238E27FC236}">
                  <a16:creationId xmlns:a16="http://schemas.microsoft.com/office/drawing/2014/main" id="{04847ABE-275E-4DCA-B164-A672D517F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81" name="Rectangle 7180">
            <a:extLst>
              <a:ext uri="{FF2B5EF4-FFF2-40B4-BE49-F238E27FC236}">
                <a16:creationId xmlns:a16="http://schemas.microsoft.com/office/drawing/2014/main" id="{3776B14B-F2F4-4825-8DA8-8C7A0F2B3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466344"/>
            <a:ext cx="11111729" cy="591782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30" b="11434"/>
          <a:stretch/>
        </p:blipFill>
        <p:spPr bwMode="auto">
          <a:xfrm>
            <a:off x="838200" y="704765"/>
            <a:ext cx="10628376" cy="5440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263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9B1D456-9E22-01A9-6BE0-47C488EB5E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F900B40-2D09-E928-AD7D-39E4B4763E4A}"/>
              </a:ext>
            </a:extLst>
          </p:cNvPr>
          <p:cNvSpPr txBox="1"/>
          <p:nvPr/>
        </p:nvSpPr>
        <p:spPr>
          <a:xfrm>
            <a:off x="6194716" y="130629"/>
            <a:ext cx="5334930" cy="17852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4000" dirty="0"/>
              <a:t>綜合考量，逐步推廣</a:t>
            </a:r>
            <a:r>
              <a:rPr lang="en-US" altLang="zh-TW" sz="4000" dirty="0"/>
              <a:t>ESG</a:t>
            </a:r>
            <a:r>
              <a:rPr lang="zh-TW" altLang="en-US" sz="4000" dirty="0"/>
              <a:t>議題</a:t>
            </a:r>
            <a:br>
              <a:rPr lang="en-US" altLang="zh-TW" sz="4000" dirty="0"/>
            </a:br>
            <a:r>
              <a:rPr lang="zh-TW" altLang="en-US" sz="4000" dirty="0"/>
              <a:t>決定</a:t>
            </a:r>
            <a:r>
              <a:rPr lang="en-US" altLang="zh-TW" sz="4000" dirty="0"/>
              <a:t>2025</a:t>
            </a:r>
            <a:r>
              <a:rPr lang="zh-TW" altLang="en-US" sz="4000" dirty="0"/>
              <a:t>年度重大主體</a:t>
            </a:r>
            <a:endParaRPr lang="en-US" altLang="zh-TW" sz="4000" dirty="0">
              <a:latin typeface="+mj-lt"/>
              <a:ea typeface="+mj-ea"/>
              <a:cs typeface="+mj-cs"/>
            </a:endParaRPr>
          </a:p>
        </p:txBody>
      </p:sp>
      <p:sp>
        <p:nvSpPr>
          <p:cNvPr id="6153" name="Freeform: Shape 6152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55" name="Freeform: Shape 6154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57" name="Freeform: Shape 6156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59" name="Freeform: Shape 6158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61" name="Freeform: Shape 6160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63" name="Freeform: Shape 6162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0D143F24-51E1-6B84-D664-006DFE10A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414427"/>
              </p:ext>
            </p:extLst>
          </p:nvPr>
        </p:nvGraphicFramePr>
        <p:xfrm>
          <a:off x="774090" y="959536"/>
          <a:ext cx="3090339" cy="4389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0339">
                  <a:extLst>
                    <a:ext uri="{9D8B030D-6E8A-4147-A177-3AD203B41FA5}">
                      <a16:colId xmlns:a16="http://schemas.microsoft.com/office/drawing/2014/main" val="1942068708"/>
                    </a:ext>
                  </a:extLst>
                </a:gridCol>
              </a:tblGrid>
              <a:tr h="39451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</a:rPr>
                        <a:t>公司治理</a:t>
                      </a:r>
                      <a:r>
                        <a:rPr lang="en-US" altLang="zh-TW" sz="2000" u="none" strike="noStrike" dirty="0">
                          <a:effectLst/>
                        </a:rPr>
                        <a:t>/</a:t>
                      </a:r>
                      <a:r>
                        <a:rPr lang="zh-TW" altLang="en-US" sz="2000" u="none" strike="noStrike" dirty="0">
                          <a:effectLst/>
                        </a:rPr>
                        <a:t>經濟 </a:t>
                      </a:r>
                      <a:r>
                        <a:rPr lang="en-US" altLang="zh-TW" sz="2000" u="none" strike="noStrike" dirty="0">
                          <a:effectLst/>
                        </a:rPr>
                        <a:t>(G)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539486"/>
                  </a:ext>
                </a:extLst>
              </a:tr>
              <a:tr h="35625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客戶服務品質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1194979"/>
                  </a:ext>
                </a:extLst>
              </a:tr>
              <a:tr h="35625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產品品質與安全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3496139"/>
                  </a:ext>
                </a:extLst>
              </a:tr>
              <a:tr h="35625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營運績效與股東權益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02369296"/>
                  </a:ext>
                </a:extLst>
              </a:tr>
              <a:tr h="35625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資訊安全與隱私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0678808"/>
                  </a:ext>
                </a:extLst>
              </a:tr>
              <a:tr h="35625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公司治理</a:t>
                      </a:r>
                      <a:r>
                        <a:rPr lang="en-US" altLang="zh-TW" sz="1800" u="none" strike="noStrike" dirty="0">
                          <a:effectLst/>
                        </a:rPr>
                        <a:t>/</a:t>
                      </a:r>
                      <a:r>
                        <a:rPr lang="zh-TW" altLang="en-US" sz="1800" u="none" strike="noStrike" dirty="0">
                          <a:effectLst/>
                        </a:rPr>
                        <a:t>誠信經營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6716410"/>
                  </a:ext>
                </a:extLst>
              </a:tr>
              <a:tr h="39451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</a:rPr>
                        <a:t>社會 </a:t>
                      </a:r>
                      <a:r>
                        <a:rPr lang="en-US" altLang="zh-TW" sz="2000" u="none" strike="noStrike" dirty="0">
                          <a:effectLst/>
                        </a:rPr>
                        <a:t>(</a:t>
                      </a:r>
                      <a:r>
                        <a:rPr lang="en-US" sz="2000" u="none" strike="noStrike" dirty="0">
                          <a:effectLst/>
                        </a:rPr>
                        <a:t>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392441"/>
                  </a:ext>
                </a:extLst>
              </a:tr>
              <a:tr h="35625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人才任用與培育</a:t>
                      </a:r>
                      <a:endParaRPr lang="en-US" altLang="zh-TW" sz="1800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0116978"/>
                  </a:ext>
                </a:extLst>
              </a:tr>
              <a:tr h="39451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u="none" strike="noStrike" dirty="0">
                          <a:effectLst/>
                        </a:rPr>
                        <a:t>環境 </a:t>
                      </a:r>
                      <a:r>
                        <a:rPr lang="en-US" altLang="zh-TW" sz="2000" u="none" strike="noStrike" dirty="0">
                          <a:effectLst/>
                        </a:rPr>
                        <a:t>(</a:t>
                      </a:r>
                      <a:r>
                        <a:rPr lang="en-US" sz="2000" u="none" strike="noStrike" dirty="0">
                          <a:effectLst/>
                        </a:rPr>
                        <a:t>E 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913560"/>
                  </a:ext>
                </a:extLst>
              </a:tr>
              <a:tr h="35625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/>
                        </a:rPr>
                        <a:t>氣候變遷與調適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3782371"/>
                  </a:ext>
                </a:extLst>
              </a:tr>
              <a:tr h="35625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/>
                        </a:rPr>
                        <a:t>廢棄物管理與資源循環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1520763"/>
                  </a:ext>
                </a:extLst>
              </a:tr>
              <a:tr h="35625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微軟正黑體"/>
                        </a:rPr>
                        <a:t>水資源與廢水管理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1368822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A2CA0992-1D43-C6C4-5D13-4676FA4671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732425"/>
              </p:ext>
            </p:extLst>
          </p:nvPr>
        </p:nvGraphicFramePr>
        <p:xfrm>
          <a:off x="6509658" y="2046515"/>
          <a:ext cx="5019988" cy="4103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19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651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effectLst/>
                        </a:rPr>
                        <a:t>公司治理</a:t>
                      </a:r>
                      <a:r>
                        <a:rPr lang="en-US" altLang="zh-TW" sz="2800" u="none" strike="noStrike" dirty="0">
                          <a:effectLst/>
                        </a:rPr>
                        <a:t>/</a:t>
                      </a:r>
                      <a:r>
                        <a:rPr lang="zh-TW" altLang="en-US" sz="2800" u="none" strike="noStrike" dirty="0">
                          <a:effectLst/>
                        </a:rPr>
                        <a:t>經濟 </a:t>
                      </a:r>
                      <a:r>
                        <a:rPr lang="en-US" altLang="zh-TW" sz="2800" u="none" strike="noStrike" dirty="0">
                          <a:effectLst/>
                        </a:rPr>
                        <a:t>(G)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68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effectLst/>
                        </a:rPr>
                        <a:t>產品品質與客務 </a:t>
                      </a:r>
                      <a:endParaRPr lang="en-US" altLang="zh-TW" sz="2800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42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effectLst/>
                        </a:rPr>
                        <a:t>資訊安全與隱私 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42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/>
                        </a:rPr>
                        <a:t>供應鏈管理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51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effectLst/>
                        </a:rPr>
                        <a:t>社會 </a:t>
                      </a:r>
                      <a:r>
                        <a:rPr lang="en-US" altLang="zh-TW" sz="2800" u="none" strike="noStrike" dirty="0">
                          <a:effectLst/>
                        </a:rPr>
                        <a:t>(</a:t>
                      </a:r>
                      <a:r>
                        <a:rPr lang="en-US" sz="2800" u="none" strike="noStrike" dirty="0">
                          <a:effectLst/>
                        </a:rPr>
                        <a:t>S)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42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effectLst/>
                        </a:rPr>
                        <a:t>人才任用與培育</a:t>
                      </a:r>
                      <a:endParaRPr lang="en-US" altLang="zh-TW" sz="2800" u="none" strike="noStrike" dirty="0">
                        <a:effectLst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651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u="none" strike="noStrike" dirty="0">
                          <a:effectLst/>
                        </a:rPr>
                        <a:t>環境 </a:t>
                      </a:r>
                      <a:r>
                        <a:rPr lang="en-US" altLang="zh-TW" sz="2800" u="none" strike="noStrike" dirty="0">
                          <a:effectLst/>
                        </a:rPr>
                        <a:t>(</a:t>
                      </a:r>
                      <a:r>
                        <a:rPr lang="en-US" sz="2800" u="none" strike="noStrike" dirty="0">
                          <a:effectLst/>
                        </a:rPr>
                        <a:t>E 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642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廢棄物與水資源管理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箭號: 向右 6">
            <a:extLst>
              <a:ext uri="{FF2B5EF4-FFF2-40B4-BE49-F238E27FC236}">
                <a16:creationId xmlns:a16="http://schemas.microsoft.com/office/drawing/2014/main" id="{53C656CF-9AD2-3F4E-DEB9-DB111A0C629B}"/>
              </a:ext>
            </a:extLst>
          </p:cNvPr>
          <p:cNvSpPr/>
          <p:nvPr/>
        </p:nvSpPr>
        <p:spPr>
          <a:xfrm>
            <a:off x="4261322" y="3088241"/>
            <a:ext cx="1728192" cy="381000"/>
          </a:xfrm>
          <a:prstGeom prst="right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91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114</Words>
  <Application>Microsoft Office PowerPoint</Application>
  <PresentationFormat>寬螢幕</PresentationFormat>
  <Paragraphs>22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Aptos</vt:lpstr>
      <vt:lpstr>Aptos Display</vt:lpstr>
      <vt:lpstr>Arial</vt:lpstr>
      <vt:lpstr>Calibri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Kevweng</dc:creator>
  <cp:lastModifiedBy>Kevweng</cp:lastModifiedBy>
  <cp:revision>1</cp:revision>
  <dcterms:created xsi:type="dcterms:W3CDTF">2024-12-24T08:38:18Z</dcterms:created>
  <dcterms:modified xsi:type="dcterms:W3CDTF">2024-12-24T09:08:02Z</dcterms:modified>
</cp:coreProperties>
</file>